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8" r:id="rId6"/>
    <p:sldId id="272" r:id="rId7"/>
    <p:sldId id="259" r:id="rId8"/>
    <p:sldId id="260" r:id="rId9"/>
    <p:sldId id="261" r:id="rId10"/>
    <p:sldId id="262" r:id="rId11"/>
    <p:sldId id="270" r:id="rId12"/>
    <p:sldId id="266" r:id="rId13"/>
    <p:sldId id="267" r:id="rId14"/>
    <p:sldId id="269" r:id="rId15"/>
    <p:sldId id="26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D612B-E66C-484A-8FE7-CA264E5F3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04BA4E-E19F-4D7F-A547-4603D0FD32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F36276-A4E0-4D42-A8FB-DD3EF1320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0238F-14B5-47B2-A12A-8DCE11FFDCD5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D4366F-D537-4AFA-99CF-A4521B672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5ECE89-B444-4AD2-A513-3F4D51535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4253-6949-4C43-96AB-7206FD313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19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4CE1F-8761-4F99-A9C4-7D91BC7E1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58AB41-1B49-4D43-BF3A-6AC15AEE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EA9EE2-EFB0-4544-AAB3-7626C8074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0238F-14B5-47B2-A12A-8DCE11FFDCD5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3ACD85-263D-41C1-B760-ABC1C7A73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DC5FCC-449C-4B86-9957-9E8F1EA02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4253-6949-4C43-96AB-7206FD313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650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9DA055-6B4F-407A-A67D-6F433CC628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19386A-AB90-4626-A95C-F2FCC80741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1E060D-10D2-459B-8B25-D6099815C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0238F-14B5-47B2-A12A-8DCE11FFDCD5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8FE1A7-8401-4926-8F9A-153945E50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3E818A-EAD5-4E63-B9D6-488695A63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4253-6949-4C43-96AB-7206FD313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673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2930D-8B5A-449D-B869-B99103FC0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8FB80E-5830-4AF6-99D9-B2E960EE8C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24A402-31DB-4AD5-88A6-6F5A80137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0238F-14B5-47B2-A12A-8DCE11FFDCD5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DB872E-EA09-4B30-AE6B-F20152599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52F546-7600-42A7-B4DC-6549892A8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4253-6949-4C43-96AB-7206FD313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213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77FB1-B899-4D6D-9C9F-962C2C3EC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55B30C-C1A8-4A4C-9457-4E13AD4C79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29E128-62DF-473F-817D-09BE07458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0238F-14B5-47B2-A12A-8DCE11FFDCD5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40C21B-789C-4AB5-B0B1-41E0E154B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41694D-82C5-4C7D-9181-CAD162B96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4253-6949-4C43-96AB-7206FD313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481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3F65B-3A9A-4837-8354-4C3E05FA9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6BF457-6699-4420-8520-C30AF7A560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6656A9-7891-4151-AE68-2C838ABB5D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334520-3D8D-4AB7-AB72-AA9DB6505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0238F-14B5-47B2-A12A-8DCE11FFDCD5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53446B-29E8-42CE-B750-768CAA0E3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7B89F1-E1DD-45ED-A5C4-6631ECEEA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4253-6949-4C43-96AB-7206FD313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880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FD72F-CA1D-47EB-A476-2672E86F3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C90631-0A73-44AE-B3AE-3850B5053C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0A83FF-4780-4A7A-9234-F181C7E2BF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FA14EF-660D-4804-B053-D50FE5441A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1F0239-B225-4825-B190-39B2B5E521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74879A-786A-4C82-A11B-D667C35B5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0238F-14B5-47B2-A12A-8DCE11FFDCD5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D31B80-094D-4B20-AABC-F1548A161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BB8878-2C6E-4A69-8A95-564C436F7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4253-6949-4C43-96AB-7206FD313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321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35976-3706-430B-BE5E-8AEFDC069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8AE71F-D17A-441E-B3E8-99691253B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0238F-14B5-47B2-A12A-8DCE11FFDCD5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5D0E3D-D7F3-45CB-BC0A-F10A08E6D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CB2AF9-1B01-4F8E-8D91-D8F290B2B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4253-6949-4C43-96AB-7206FD313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650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C1A85C-7675-4210-A7D5-AE5EAEDD5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0238F-14B5-47B2-A12A-8DCE11FFDCD5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24DC2C-D2B2-4A1B-A272-B38787E93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1D0E2B-DCBB-4432-AC5E-EA7D17BBC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4253-6949-4C43-96AB-7206FD313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889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11E81-C622-4F3D-BE76-F67FA6013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BA3E4A-D5B6-4218-9E21-939F2C9680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702A93-BB92-4E51-9100-E353401F76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FD7DBC-8CBF-4A4E-ACBD-59F85475A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0238F-14B5-47B2-A12A-8DCE11FFDCD5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556148-9B53-41F9-928C-7495BC5B3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30AFCE-5BFF-4260-9142-EBE470530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4253-6949-4C43-96AB-7206FD313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645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FD292-65C5-4785-A1FC-A3A174844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DC3D54-003B-4DAB-BAD8-886760ED3A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99142-7919-44EC-BEC6-A911324F7F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8246FC-E1C2-4A0F-BB4A-28A8528B7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0238F-14B5-47B2-A12A-8DCE11FFDCD5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8B3156-50C4-4D29-9EF7-1626DE1C9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974DE9-6FB8-4FE1-BAFA-E3999B44E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4253-6949-4C43-96AB-7206FD313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873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D1034E-7A8B-4076-9A56-8F62BFBD5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D64AEF-1368-47F2-9008-E7B7D92ACA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151325-38C7-4783-B2D8-B1FB985754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0238F-14B5-47B2-A12A-8DCE11FFDCD5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AA2F51-0E35-4374-8197-D7DBA968B9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DF8B13-6E33-43F9-A64D-45A14DBDEE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D64253-6949-4C43-96AB-7206FD313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987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I_Fl_Z9AdM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dtVflYQ7611oUAo_lPDE1dmQ-tdXu7cn/view?usp=sharing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tm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app=desktop&amp;v=BuPULzSb3l0&amp;feature=youtu.be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OEld2ubmA4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mI_Fl_Z9AdM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428D2-0174-4335-AD97-F38E131748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  <a:latin typeface="Gill Sans MT" panose="020B0502020104020203" pitchFamily="34" charset="0"/>
              </a:rPr>
              <a:t>NCDA </a:t>
            </a:r>
            <a:br>
              <a:rPr lang="en-US" dirty="0">
                <a:solidFill>
                  <a:schemeClr val="bg1"/>
                </a:solidFill>
                <a:latin typeface="Gill Sans MT" panose="020B0502020104020203" pitchFamily="34" charset="0"/>
              </a:rPr>
            </a:br>
            <a:r>
              <a:rPr lang="en-US" dirty="0">
                <a:solidFill>
                  <a:schemeClr val="bg1"/>
                </a:solidFill>
                <a:latin typeface="Gill Sans MT" panose="020B0502020104020203" pitchFamily="34" charset="0"/>
              </a:rPr>
              <a:t>CDBG Outreach and Public Notices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02A5D1-8602-4511-AD26-2D40B3E55E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Gill Sans Nova" panose="020B0602020104020203" pitchFamily="34" charset="0"/>
              </a:rPr>
              <a:t>June 2023</a:t>
            </a:r>
          </a:p>
        </p:txBody>
      </p:sp>
    </p:spTree>
    <p:extLst>
      <p:ext uri="{BB962C8B-B14F-4D97-AF65-F5344CB8AC3E}">
        <p14:creationId xmlns:p14="http://schemas.microsoft.com/office/powerpoint/2010/main" val="29205217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428D2-0174-4335-AD97-F38E13174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4153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Gill Sans Nova" panose="020B0602020104020203" pitchFamily="34" charset="0"/>
              </a:rPr>
              <a:t>Interactive Activities</a:t>
            </a:r>
          </a:p>
        </p:txBody>
      </p:sp>
      <p:pic>
        <p:nvPicPr>
          <p:cNvPr id="4098" name="Picture 2" descr="https://lh3.googleusercontent.com/pw/AJFCJaXIAGAQEY_atHbcqOMxgTehYwyOz-YtKytqCvzTq7JkuXP579s_o3wRyJfm7uktB9Y1YD_A6VYLiavkoS4vB0wle_87KARb1yvLa-xdx-H1yphBAuYHlhCsSWU7HYmo5aOgLRKylRvkfyc_E6AWT_D2=w1454-h969-s-no">
            <a:extLst>
              <a:ext uri="{FF2B5EF4-FFF2-40B4-BE49-F238E27FC236}">
                <a16:creationId xmlns:a16="http://schemas.microsoft.com/office/drawing/2014/main" id="{20C05F94-944B-4227-9B2A-AA84168C80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59657"/>
            <a:ext cx="4191537" cy="2793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lh3.googleusercontent.com/pw/AJFCJaUrUZK0ZAK9VusLIspUDd-Xph2NsNtcWtB0xxhextXcn9r3dYowEW6QwXbjCU7FYsUA-F6o67DVEM3LvA_115JFayeHJlf9Gs-Dz3wCG3esPNJG3ieaOSAWdjvSuKYsm4aQnuq9qpoGKetIR9YyZXZo=w1454-h969-s-no">
            <a:extLst>
              <a:ext uri="{FF2B5EF4-FFF2-40B4-BE49-F238E27FC236}">
                <a16:creationId xmlns:a16="http://schemas.microsoft.com/office/drawing/2014/main" id="{1ECC0615-4D7B-4F7E-9FA0-FCC7FA26B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8414" y="1159657"/>
            <a:ext cx="4191538" cy="2793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lh3.googleusercontent.com/pw/AJFCJaVINLXgcULIog-bzFuzu1BKYwDFwAljJ9G7j2mPVPreBkWPC1VpZt7YsR9I20gI6t_JS6pjdY8meVu0BidARUQVsL1Jmx5jnf2hYR9m0JlaCaRiuoAwrd1gqhEtGpI7N8IDCMbVRvFxM9VDLABNKEdR=w1454-h969-s-no">
            <a:extLst>
              <a:ext uri="{FF2B5EF4-FFF2-40B4-BE49-F238E27FC236}">
                <a16:creationId xmlns:a16="http://schemas.microsoft.com/office/drawing/2014/main" id="{04F159C2-6A5A-4E71-9653-FD6FC34BA5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4064504"/>
            <a:ext cx="4191538" cy="2793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lh3.googleusercontent.com/pw/AJFCJaXZwldKOI9ovvjUJFaEN5YKr8wosApCOJrFFQwYuftsgwYaxZT25JX_4gMYTkkBEcjrA_48zXzEHrZauAxlAltXSNdTuZYQPEQYACRGsJUCJEcuB1gTE5JGk31zl5OaH5KAO17a6gs-uG58S5whTPBh=w1292-h969-s-no">
            <a:extLst>
              <a:ext uri="{FF2B5EF4-FFF2-40B4-BE49-F238E27FC236}">
                <a16:creationId xmlns:a16="http://schemas.microsoft.com/office/drawing/2014/main" id="{C52898BF-0D1A-47A7-B60A-AE98EA5476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8413" y="4064504"/>
            <a:ext cx="4191537" cy="284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13478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428D2-0174-4335-AD97-F38E13174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Gill Sans MT" panose="020B0502020104020203" pitchFamily="34" charset="0"/>
              </a:rPr>
              <a:t>Interactive Activities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8100A1F-8D1A-448F-B53E-71FCEC2372B7}"/>
              </a:ext>
            </a:extLst>
          </p:cNvPr>
          <p:cNvSpPr/>
          <p:nvPr/>
        </p:nvSpPr>
        <p:spPr>
          <a:xfrm>
            <a:off x="592822" y="2891995"/>
            <a:ext cx="110063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Historic Marine Block Party - April 15, 2023 - YouTube</a:t>
            </a:r>
            <a:endParaRPr lang="en-US" sz="4000" dirty="0">
              <a:solidFill>
                <a:schemeClr val="bg1"/>
              </a:solidFill>
              <a:latin typeface="Gill Sans Nova" panose="020B06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0977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428D2-0174-4335-AD97-F38E13174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Gill Sans Nova" panose="020B0602020104020203" pitchFamily="34" charset="0"/>
              </a:rPr>
              <a:t>Brand Guidelines: Click for full document</a:t>
            </a:r>
          </a:p>
        </p:txBody>
      </p:sp>
      <p:pic>
        <p:nvPicPr>
          <p:cNvPr id="6" name="Picture 5" descr="Cover page of NCDA Brand Guidelines December 2021 Background graphic is tinted blue with hands in the middle for team spirit. ">
            <a:hlinkClick r:id="rId3"/>
            <a:extLst>
              <a:ext uri="{FF2B5EF4-FFF2-40B4-BE49-F238E27FC236}">
                <a16:creationId xmlns:a16="http://schemas.microsoft.com/office/drawing/2014/main" id="{CCC9E075-9837-4E44-9FE3-05E0956A04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575" y="1570483"/>
            <a:ext cx="6561389" cy="4991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06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428D2-0174-4335-AD97-F38E13174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Gill Sans MT" panose="020B0502020104020203" pitchFamily="34" charset="0"/>
              </a:rPr>
              <a:t>Agenda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02A5D1-8602-4511-AD26-2D40B3E55E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Gill Sans Nova" panose="020B0602020104020203" pitchFamily="34" charset="0"/>
              </a:rPr>
              <a:t>Introduction</a:t>
            </a:r>
          </a:p>
          <a:p>
            <a:r>
              <a:rPr lang="en-US" sz="4000" dirty="0">
                <a:solidFill>
                  <a:schemeClr val="bg1"/>
                </a:solidFill>
                <a:latin typeface="Gill Sans Nova" panose="020B0602020104020203" pitchFamily="34" charset="0"/>
              </a:rPr>
              <a:t>Outreach</a:t>
            </a:r>
          </a:p>
          <a:p>
            <a:r>
              <a:rPr lang="en-US" sz="4000" dirty="0">
                <a:solidFill>
                  <a:schemeClr val="bg1"/>
                </a:solidFill>
                <a:latin typeface="Gill Sans Nova" panose="020B0602020104020203" pitchFamily="34" charset="0"/>
              </a:rPr>
              <a:t>Promoting </a:t>
            </a:r>
          </a:p>
          <a:p>
            <a:r>
              <a:rPr lang="en-US" sz="4000" dirty="0">
                <a:solidFill>
                  <a:schemeClr val="bg1"/>
                </a:solidFill>
                <a:latin typeface="Gill Sans Nova" panose="020B0602020104020203" pitchFamily="34" charset="0"/>
              </a:rPr>
              <a:t>Public Meetings</a:t>
            </a:r>
          </a:p>
          <a:p>
            <a:r>
              <a:rPr lang="en-US" sz="4000" dirty="0">
                <a:solidFill>
                  <a:schemeClr val="bg1"/>
                </a:solidFill>
                <a:latin typeface="Gill Sans Nova" panose="020B0602020104020203" pitchFamily="34" charset="0"/>
              </a:rPr>
              <a:t>Interactive Activities </a:t>
            </a:r>
          </a:p>
          <a:p>
            <a:pPr marL="0" indent="0">
              <a:buNone/>
            </a:pPr>
            <a:endParaRPr lang="en-US" sz="4000" dirty="0">
              <a:solidFill>
                <a:schemeClr val="bg1"/>
              </a:solidFill>
              <a:latin typeface="Gill Sans Nova" panose="020B06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34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428D2-0174-4335-AD97-F38E13174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Gill Sans MT" panose="020B0502020104020203" pitchFamily="34" charset="0"/>
              </a:rPr>
              <a:t>What is Outreach?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02A5D1-8602-4511-AD26-2D40B3E55E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62500" lnSpcReduction="20000"/>
          </a:bodyPr>
          <a:lstStyle/>
          <a:p>
            <a:endParaRPr lang="en-US" sz="4000" dirty="0">
              <a:solidFill>
                <a:schemeClr val="bg1"/>
              </a:solidFill>
              <a:latin typeface="Gill Sans Nova" panose="020B0602020104020203" pitchFamily="34" charset="0"/>
            </a:endParaRPr>
          </a:p>
          <a:p>
            <a:r>
              <a:rPr lang="en-US" sz="4000" dirty="0">
                <a:solidFill>
                  <a:schemeClr val="bg1"/>
                </a:solidFill>
                <a:latin typeface="Gill Sans Nova" panose="020B0602020104020203" pitchFamily="34" charset="0"/>
              </a:rPr>
              <a:t>Identifying Your Audience</a:t>
            </a:r>
          </a:p>
          <a:p>
            <a:pPr lvl="1"/>
            <a:r>
              <a:rPr lang="en-US" sz="3600" dirty="0">
                <a:solidFill>
                  <a:schemeClr val="bg1"/>
                </a:solidFill>
                <a:latin typeface="Gill Sans Nova" panose="020B0602020104020203" pitchFamily="34" charset="0"/>
              </a:rPr>
              <a:t>Who are you trying to reach</a:t>
            </a:r>
          </a:p>
          <a:p>
            <a:r>
              <a:rPr lang="en-US" sz="4000" dirty="0">
                <a:solidFill>
                  <a:schemeClr val="bg1"/>
                </a:solidFill>
                <a:latin typeface="Gill Sans Nova" panose="020B0602020104020203" pitchFamily="34" charset="0"/>
              </a:rPr>
              <a:t>Targeting Your Audience (Tailor Your Outreach)</a:t>
            </a:r>
          </a:p>
          <a:p>
            <a:pPr lvl="1"/>
            <a:r>
              <a:rPr lang="en-US" sz="3600" dirty="0">
                <a:solidFill>
                  <a:schemeClr val="bg1"/>
                </a:solidFill>
                <a:latin typeface="Gill Sans Nova" panose="020B0602020104020203" pitchFamily="34" charset="0"/>
              </a:rPr>
              <a:t> Population</a:t>
            </a:r>
          </a:p>
          <a:p>
            <a:pPr lvl="1"/>
            <a:r>
              <a:rPr lang="en-US" sz="4000" dirty="0">
                <a:solidFill>
                  <a:schemeClr val="bg1"/>
                </a:solidFill>
                <a:latin typeface="Gill Sans Nova" panose="020B0602020104020203" pitchFamily="34" charset="0"/>
              </a:rPr>
              <a:t>Age</a:t>
            </a:r>
          </a:p>
          <a:p>
            <a:pPr lvl="1"/>
            <a:r>
              <a:rPr lang="en-US" sz="4000" dirty="0">
                <a:solidFill>
                  <a:schemeClr val="bg1"/>
                </a:solidFill>
                <a:latin typeface="Gill Sans Nova" panose="020B0602020104020203" pitchFamily="34" charset="0"/>
              </a:rPr>
              <a:t>Gender</a:t>
            </a:r>
          </a:p>
          <a:p>
            <a:r>
              <a:rPr lang="en-US" sz="4000" dirty="0">
                <a:solidFill>
                  <a:schemeClr val="bg1"/>
                </a:solidFill>
                <a:latin typeface="Gill Sans Nova" panose="020B0602020104020203" pitchFamily="34" charset="0"/>
              </a:rPr>
              <a:t>Connecting to Your Audience</a:t>
            </a:r>
          </a:p>
          <a:p>
            <a:pPr lvl="1"/>
            <a:r>
              <a:rPr lang="en-US" sz="2900" dirty="0">
                <a:solidFill>
                  <a:schemeClr val="bg1"/>
                </a:solidFill>
                <a:latin typeface="Gill Sans Nova" panose="020B0602020104020203" pitchFamily="34" charset="0"/>
              </a:rPr>
              <a:t>What are Their Interest</a:t>
            </a:r>
          </a:p>
          <a:p>
            <a:pPr lvl="1"/>
            <a:r>
              <a:rPr lang="en-US" sz="2900" dirty="0">
                <a:solidFill>
                  <a:schemeClr val="bg1"/>
                </a:solidFill>
                <a:latin typeface="Gill Sans Nova" panose="020B0602020104020203" pitchFamily="34" charset="0"/>
              </a:rPr>
              <a:t>What are Their Concerns </a:t>
            </a:r>
          </a:p>
          <a:p>
            <a:r>
              <a:rPr lang="en-US" sz="4000" dirty="0">
                <a:solidFill>
                  <a:schemeClr val="bg1"/>
                </a:solidFill>
                <a:latin typeface="Gill Sans Nova" panose="020B0602020104020203" pitchFamily="34" charset="0"/>
              </a:rPr>
              <a:t> Engaging</a:t>
            </a:r>
          </a:p>
          <a:p>
            <a:pPr lvl="1"/>
            <a:r>
              <a:rPr lang="en-US" sz="2900" dirty="0">
                <a:solidFill>
                  <a:schemeClr val="bg1"/>
                </a:solidFill>
                <a:latin typeface="Gill Sans Nova" panose="020B0602020104020203" pitchFamily="34" charset="0"/>
              </a:rPr>
              <a:t>Overcommunicate  </a:t>
            </a:r>
            <a:endParaRPr lang="en-US" sz="4000" dirty="0">
              <a:solidFill>
                <a:schemeClr val="bg1"/>
              </a:solidFill>
              <a:latin typeface="Gill Sans Nova" panose="020B0602020104020203" pitchFamily="34" charset="0"/>
            </a:endParaRPr>
          </a:p>
          <a:p>
            <a:pPr marL="0" indent="0">
              <a:buNone/>
            </a:pPr>
            <a:r>
              <a:rPr lang="en-US" sz="4000" dirty="0">
                <a:solidFill>
                  <a:schemeClr val="bg1"/>
                </a:solidFill>
                <a:latin typeface="Gill Sans Nova" panose="020B0602020104020203" pitchFamily="34" charset="0"/>
              </a:rPr>
              <a:t> </a:t>
            </a:r>
          </a:p>
          <a:p>
            <a:endParaRPr lang="en-US" sz="4000" dirty="0">
              <a:solidFill>
                <a:schemeClr val="bg1"/>
              </a:solidFill>
              <a:latin typeface="Gill Sans Nova" panose="020B0602020104020203" pitchFamily="34" charset="0"/>
            </a:endParaRPr>
          </a:p>
          <a:p>
            <a:pPr marL="0" indent="0">
              <a:buNone/>
            </a:pPr>
            <a:endParaRPr lang="en-US" sz="4000" dirty="0">
              <a:solidFill>
                <a:schemeClr val="bg1"/>
              </a:solidFill>
              <a:latin typeface="Gill Sans Nova" panose="020B06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394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539A43-9C25-4F70-932A-AA69560241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717" y="1697152"/>
            <a:ext cx="3021938" cy="14551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28428D2-0174-4335-AD97-F38E13174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Gill Sans MT" panose="020B0502020104020203" pitchFamily="34" charset="0"/>
              </a:rPr>
              <a:t>Outreach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02A5D1-8602-4511-AD26-2D40B3E55E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sz="4000" dirty="0">
              <a:solidFill>
                <a:schemeClr val="bg1"/>
              </a:solidFill>
              <a:latin typeface="Gill Sans Nova" panose="020B0602020104020203" pitchFamily="34" charset="0"/>
            </a:endParaRPr>
          </a:p>
          <a:p>
            <a:r>
              <a:rPr lang="en-US" sz="4000" dirty="0">
                <a:solidFill>
                  <a:schemeClr val="bg1"/>
                </a:solidFill>
                <a:latin typeface="Gill Sans Nova" panose="020B0602020104020203" pitchFamily="34" charset="0"/>
              </a:rPr>
              <a:t>Creative </a:t>
            </a:r>
          </a:p>
          <a:p>
            <a:r>
              <a:rPr lang="en-US" sz="4000" dirty="0">
                <a:solidFill>
                  <a:schemeClr val="bg1"/>
                </a:solidFill>
                <a:latin typeface="Gill Sans Nova" panose="020B0602020104020203" pitchFamily="34" charset="0"/>
              </a:rPr>
              <a:t>Engaging </a:t>
            </a:r>
          </a:p>
          <a:p>
            <a:r>
              <a:rPr lang="en-US" sz="4000" dirty="0">
                <a:solidFill>
                  <a:schemeClr val="bg1"/>
                </a:solidFill>
                <a:latin typeface="Gill Sans Nova" panose="020B0602020104020203" pitchFamily="34" charset="0"/>
              </a:rPr>
              <a:t>Flexible</a:t>
            </a:r>
          </a:p>
          <a:p>
            <a:r>
              <a:rPr lang="en-US" sz="4000" dirty="0">
                <a:solidFill>
                  <a:schemeClr val="bg1"/>
                </a:solidFill>
                <a:latin typeface="Gill Sans Nova" panose="020B0602020104020203" pitchFamily="34" charset="0"/>
              </a:rPr>
              <a:t>Subliminal</a:t>
            </a:r>
          </a:p>
          <a:p>
            <a:r>
              <a:rPr lang="en-US" sz="4000" dirty="0">
                <a:solidFill>
                  <a:schemeClr val="bg1"/>
                </a:solidFill>
                <a:latin typeface="Gill Sans Nova" panose="020B0602020104020203" pitchFamily="34" charset="0"/>
              </a:rPr>
              <a:t>Fun </a:t>
            </a:r>
          </a:p>
          <a:p>
            <a:endParaRPr lang="en-US" sz="4000" dirty="0">
              <a:solidFill>
                <a:schemeClr val="bg1"/>
              </a:solidFill>
              <a:latin typeface="Gill Sans Nova" panose="020B0602020104020203" pitchFamily="34" charset="0"/>
            </a:endParaRPr>
          </a:p>
          <a:p>
            <a:pPr marL="0" indent="0">
              <a:buNone/>
            </a:pPr>
            <a:r>
              <a:rPr lang="en-US" sz="4000" dirty="0">
                <a:solidFill>
                  <a:schemeClr val="bg1"/>
                </a:solidFill>
                <a:latin typeface="Gill Sans Nova" panose="020B0602020104020203" pitchFamily="34" charset="0"/>
              </a:rPr>
              <a:t> </a:t>
            </a:r>
          </a:p>
          <a:p>
            <a:endParaRPr lang="en-US" sz="4000" dirty="0">
              <a:solidFill>
                <a:schemeClr val="bg1"/>
              </a:solidFill>
              <a:latin typeface="Gill Sans Nova" panose="020B0602020104020203" pitchFamily="34" charset="0"/>
            </a:endParaRPr>
          </a:p>
          <a:p>
            <a:pPr marL="0" indent="0">
              <a:buNone/>
            </a:pPr>
            <a:endParaRPr lang="en-US" sz="4000" dirty="0">
              <a:solidFill>
                <a:schemeClr val="bg1"/>
              </a:solidFill>
              <a:latin typeface="Gill Sans Nova" panose="020B0602020104020203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212036-D2B6-4184-B213-87317710AB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0655" y="1697152"/>
            <a:ext cx="2144290" cy="31548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BC1DC5A-7D61-4BE4-9D68-6959BF1115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5387" y="1690688"/>
            <a:ext cx="3034358" cy="17064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B65D906-C993-4368-A98E-10B74878FF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802" y="3145846"/>
            <a:ext cx="3033768" cy="170616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7404B7A-CF71-400B-AE9D-1329C67366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5682" y="3397184"/>
            <a:ext cx="3033768" cy="1454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769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428D2-0174-4335-AD97-F38E13174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Gill Sans MT" panose="020B0502020104020203" pitchFamily="34" charset="0"/>
              </a:rPr>
              <a:t>Promoting Outreach Events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02A5D1-8602-4511-AD26-2D40B3E55E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Gill Sans Nova" panose="020B0602020104020203" pitchFamily="34" charset="0"/>
              </a:rPr>
              <a:t>Social Media</a:t>
            </a:r>
          </a:p>
          <a:p>
            <a:r>
              <a:rPr lang="en-US" sz="4000" dirty="0">
                <a:solidFill>
                  <a:schemeClr val="bg1"/>
                </a:solidFill>
                <a:latin typeface="Gill Sans Nova" panose="020B0602020104020203" pitchFamily="34" charset="0"/>
              </a:rPr>
              <a:t>Geofencing </a:t>
            </a:r>
          </a:p>
          <a:p>
            <a:r>
              <a:rPr lang="en-US" sz="4000" dirty="0">
                <a:solidFill>
                  <a:schemeClr val="bg1"/>
                </a:solidFill>
                <a:latin typeface="Gill Sans Nova" panose="020B0602020104020203" pitchFamily="34" charset="0"/>
              </a:rPr>
              <a:t>Collaborating with Community Partners</a:t>
            </a:r>
          </a:p>
          <a:p>
            <a:r>
              <a:rPr lang="en-US" sz="4000" dirty="0">
                <a:solidFill>
                  <a:schemeClr val="bg1"/>
                </a:solidFill>
                <a:latin typeface="Gill Sans Nova" panose="020B0602020104020203" pitchFamily="34" charset="0"/>
              </a:rPr>
              <a:t>Councilmembers</a:t>
            </a:r>
          </a:p>
          <a:p>
            <a:r>
              <a:rPr lang="en-US" sz="4000" dirty="0">
                <a:solidFill>
                  <a:schemeClr val="bg1"/>
                </a:solidFill>
                <a:latin typeface="Gill Sans Nova" panose="020B0602020104020203" pitchFamily="34" charset="0"/>
              </a:rPr>
              <a:t>Video Advertising </a:t>
            </a:r>
          </a:p>
          <a:p>
            <a:r>
              <a:rPr lang="en-US" sz="4000" dirty="0">
                <a:solidFill>
                  <a:schemeClr val="bg1"/>
                </a:solidFill>
                <a:latin typeface="Gill Sans Nova" panose="020B0602020104020203" pitchFamily="34" charset="0"/>
              </a:rPr>
              <a:t>Email Blast</a:t>
            </a:r>
          </a:p>
        </p:txBody>
      </p:sp>
    </p:spTree>
    <p:extLst>
      <p:ext uri="{BB962C8B-B14F-4D97-AF65-F5344CB8AC3E}">
        <p14:creationId xmlns:p14="http://schemas.microsoft.com/office/powerpoint/2010/main" val="1302258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428D2-0174-4335-AD97-F38E13174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Gill Sans MT" panose="020B0502020104020203" pitchFamily="34" charset="0"/>
              </a:rPr>
              <a:t>Video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02A5D1-8602-4511-AD26-2D40B3E55E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Putting Residents First: The Impact of Fort Worth's Priority Repair Program – YouTube</a:t>
            </a:r>
            <a:endParaRPr lang="en-US" sz="4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4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815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428D2-0174-4335-AD97-F38E13174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Gill Sans MT" panose="020B0502020104020203" pitchFamily="34" charset="0"/>
              </a:rPr>
              <a:t>Public Meetings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2232DEF8-67AA-4D80-8E6E-013311EF63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Gill Sans Nova" panose="020B0602020104020203" pitchFamily="34" charset="0"/>
              </a:rPr>
              <a:t>No More Boring Meetings</a:t>
            </a:r>
          </a:p>
          <a:p>
            <a:r>
              <a:rPr lang="en-US" sz="4000" dirty="0">
                <a:solidFill>
                  <a:schemeClr val="bg1"/>
                </a:solidFill>
                <a:latin typeface="Gill Sans Nova" panose="020B0602020104020203" pitchFamily="34" charset="0"/>
              </a:rPr>
              <a:t>Offer Information in Multiple Languages</a:t>
            </a:r>
          </a:p>
          <a:p>
            <a:pPr lvl="1"/>
            <a:r>
              <a:rPr lang="en-US" sz="3600" dirty="0">
                <a:solidFill>
                  <a:schemeClr val="bg1"/>
                </a:solidFill>
                <a:latin typeface="Gill Sans Nova" panose="020B0602020104020203" pitchFamily="34" charset="0"/>
              </a:rPr>
              <a:t>Have Translators Present  </a:t>
            </a:r>
          </a:p>
          <a:p>
            <a:r>
              <a:rPr lang="en-US" sz="4000" dirty="0">
                <a:solidFill>
                  <a:schemeClr val="bg1"/>
                </a:solidFill>
                <a:latin typeface="Gill Sans Nova" panose="020B0602020104020203" pitchFamily="34" charset="0"/>
              </a:rPr>
              <a:t>Join Existing Community Meetings</a:t>
            </a:r>
          </a:p>
          <a:p>
            <a:pPr lvl="1"/>
            <a:r>
              <a:rPr lang="en-US" sz="3600" dirty="0">
                <a:solidFill>
                  <a:schemeClr val="bg1"/>
                </a:solidFill>
                <a:latin typeface="Gill Sans Nova" panose="020B0602020104020203" pitchFamily="34" charset="0"/>
              </a:rPr>
              <a:t>Neighborhood Associations </a:t>
            </a:r>
          </a:p>
          <a:p>
            <a:pPr lvl="1"/>
            <a:r>
              <a:rPr lang="en-US" sz="3600" dirty="0">
                <a:solidFill>
                  <a:schemeClr val="bg1"/>
                </a:solidFill>
                <a:latin typeface="Gill Sans Nova" panose="020B0602020104020203" pitchFamily="34" charset="0"/>
              </a:rPr>
              <a:t>Community Block Parties</a:t>
            </a:r>
          </a:p>
          <a:p>
            <a:pPr lvl="1"/>
            <a:endParaRPr lang="en-US" sz="3600" dirty="0">
              <a:solidFill>
                <a:schemeClr val="bg1"/>
              </a:solidFill>
              <a:latin typeface="Gill Sans Nova" panose="020B0602020104020203" pitchFamily="34" charset="0"/>
            </a:endParaRPr>
          </a:p>
          <a:p>
            <a:pPr lvl="1"/>
            <a:endParaRPr lang="en-US" sz="3600" dirty="0">
              <a:solidFill>
                <a:schemeClr val="bg1"/>
              </a:solidFill>
              <a:latin typeface="Gill Sans Nova" panose="020B0602020104020203" pitchFamily="34" charset="0"/>
            </a:endParaRPr>
          </a:p>
        </p:txBody>
      </p:sp>
      <p:pic>
        <p:nvPicPr>
          <p:cNvPr id="8" name="Picture 9" descr="https://lh3.googleusercontent.com/pw/AJFCJaUhfNiUXo-H1UrVHR4GsfODK4msjIka1xZlrIJ0md0u2NdRRGRJppsi4eGCydsDOWILtZbSzoRuPLca0UuYMYiIAciTw9S4k_Ndc2vHgKyJkjpQwrl-H9vrNf_3Bd2sIKTvEonsDJEq_jnCSaB1SBYJ=w646-h969-s-no">
            <a:extLst>
              <a:ext uri="{FF2B5EF4-FFF2-40B4-BE49-F238E27FC236}">
                <a16:creationId xmlns:a16="http://schemas.microsoft.com/office/drawing/2014/main" id="{72C85ABD-86ED-4B01-B466-2A8C08A869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9399" y="1673655"/>
            <a:ext cx="2067802" cy="3101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39945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428D2-0174-4335-AD97-F38E13174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Gill Sans MT" panose="020B0502020104020203" pitchFamily="34" charset="0"/>
              </a:rPr>
              <a:t>Public Meetings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2232DEF8-67AA-4D80-8E6E-013311EF63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30968"/>
            <a:ext cx="10515600" cy="1739696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Consolidated Plan 2023-2028 </a:t>
            </a:r>
            <a:r>
              <a:rPr lang="en-US" sz="40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–</a:t>
            </a:r>
            <a:r>
              <a:rPr lang="en-US" sz="40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YouTube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860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428D2-0174-4335-AD97-F38E13174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Gill Sans Nova" panose="020B0602020104020203" pitchFamily="34" charset="0"/>
              </a:rPr>
              <a:t>Interactive Activities </a:t>
            </a:r>
          </a:p>
        </p:txBody>
      </p:sp>
      <p:pic>
        <p:nvPicPr>
          <p:cNvPr id="2054" name="Picture 6" descr="https://lh3.googleusercontent.com/pw/AJFCJaWbdIEQRaWpLtx_7KLfPjnZNjV7pXy7nf4azBLRfPf0Sw_mppCpV-vYdNTmdhhMTYvGojpPSSZsEFCeI0Re8fMR2QhQBCa6eK72yitu_mzsgNJ7Is_Hfvb8zzizIU9elu5ek0Tfy0S15aBvuuFI8XcJ=w940-h788-s-no">
            <a:extLst>
              <a:ext uri="{FF2B5EF4-FFF2-40B4-BE49-F238E27FC236}">
                <a16:creationId xmlns:a16="http://schemas.microsoft.com/office/drawing/2014/main" id="{B2442303-459F-4B62-BD98-D186E0EC71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90688"/>
            <a:ext cx="4832015" cy="4050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https://lh3.googleusercontent.com/pw/AJFCJaXIkZSjjkF973UhvEsjdW69Hxikn2_LNLbkFL9J624XHIg0hEN2Pjden9PtQPsfFYnqyobdxa2OVdZabxGi3lx52S1oksNFHw4h5h00BEtGNVPWmxAiV1qQ60KDdKogW7dJthD806UuIHcoZ7QUGEQ0=w1185-h883-s-no">
            <a:extLst>
              <a:ext uri="{FF2B5EF4-FFF2-40B4-BE49-F238E27FC236}">
                <a16:creationId xmlns:a16="http://schemas.microsoft.com/office/drawing/2014/main" id="{CD55A60D-96E9-46E7-9749-316C4DD8B0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74" y="1690687"/>
            <a:ext cx="5436836" cy="4050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05450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871BF787E056489E216C26148C1BF3" ma:contentTypeVersion="8" ma:contentTypeDescription="Create a new document." ma:contentTypeScope="" ma:versionID="a530d7e39bd7867abacd9ee1ffb0af7a">
  <xsd:schema xmlns:xsd="http://www.w3.org/2001/XMLSchema" xmlns:xs="http://www.w3.org/2001/XMLSchema" xmlns:p="http://schemas.microsoft.com/office/2006/metadata/properties" xmlns:ns3="7571b182-8dd3-42a2-b5c2-fe8621f6ec53" targetNamespace="http://schemas.microsoft.com/office/2006/metadata/properties" ma:root="true" ma:fieldsID="1c203976e9899d0324009e644b1c3355" ns3:_="">
    <xsd:import namespace="7571b182-8dd3-42a2-b5c2-fe8621f6ec5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71b182-8dd3-42a2-b5c2-fe8621f6ec5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FE76BCC-4770-401A-8554-9BA5FC87BF1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571b182-8dd3-42a2-b5c2-fe8621f6ec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A58C0A0-1D4F-42EF-87B8-54B1F75A7DD4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7571b182-8dd3-42a2-b5c2-fe8621f6ec53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F7319A20-D32E-4CD2-A13B-8EACCF52DEA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150</Words>
  <Application>Microsoft Office PowerPoint</Application>
  <PresentationFormat>Widescreen</PresentationFormat>
  <Paragraphs>54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Gill Sans MT</vt:lpstr>
      <vt:lpstr>Gill Sans Nova</vt:lpstr>
      <vt:lpstr>Office Theme</vt:lpstr>
      <vt:lpstr>NCDA  CDBG Outreach and Public Notices </vt:lpstr>
      <vt:lpstr>Agenda</vt:lpstr>
      <vt:lpstr>What is Outreach? </vt:lpstr>
      <vt:lpstr>Outreach </vt:lpstr>
      <vt:lpstr>Promoting Outreach Events </vt:lpstr>
      <vt:lpstr>Video</vt:lpstr>
      <vt:lpstr>Public Meetings</vt:lpstr>
      <vt:lpstr>Public Meetings</vt:lpstr>
      <vt:lpstr>Interactive Activities </vt:lpstr>
      <vt:lpstr>Interactive Activities</vt:lpstr>
      <vt:lpstr>Interactive Activities </vt:lpstr>
      <vt:lpstr>Brand Guidelines: Click for full document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NCDA PowerPoint Template</dc:title>
  <dc:creator>MELISSA HORR</dc:creator>
  <cp:lastModifiedBy>Jones, Terrance</cp:lastModifiedBy>
  <cp:revision>35</cp:revision>
  <dcterms:created xsi:type="dcterms:W3CDTF">2022-02-23T18:33:08Z</dcterms:created>
  <dcterms:modified xsi:type="dcterms:W3CDTF">2023-06-08T15:58:08Z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0x01010060871BF787E056489E216C26148C1BF3</vt:lpwstr>
  </property>
</Properties>
</file>